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73" r:id="rId4"/>
  </p:sldMasterIdLst>
  <p:sldIdLst>
    <p:sldId id="256" r:id="rId5"/>
    <p:sldId id="258" r:id="rId6"/>
    <p:sldId id="259" r:id="rId7"/>
    <p:sldId id="260" r:id="rId8"/>
    <p:sldId id="261" r:id="rId9"/>
    <p:sldId id="262" r:id="rId10"/>
    <p:sldId id="263" r:id="rId11"/>
    <p:sldId id="264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36EE9B4-0392-4581-86DA-532993B695B0}" v="21" dt="2021-09-08T22:07:33.63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67" d="100"/>
          <a:sy n="67" d="100"/>
        </p:scale>
        <p:origin x="60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presProps" Target="pres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theme" Target="theme/theme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C1F05-6E3C-444A-BD25-69E558B4285D}" type="datetimeFigureOut">
              <a:rPr lang="en-US" smtClean="0"/>
              <a:t>9/8/2021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06E70-F6DB-4018-89A5-727796039F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6640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C1F05-6E3C-444A-BD25-69E558B4285D}" type="datetimeFigureOut">
              <a:rPr lang="en-US" smtClean="0"/>
              <a:t>9/8/2021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06E70-F6DB-4018-89A5-727796039F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03582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C1F05-6E3C-444A-BD25-69E558B4285D}" type="datetimeFigureOut">
              <a:rPr lang="en-US" smtClean="0"/>
              <a:t>9/8/2021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06E70-F6DB-4018-89A5-727796039F23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7615407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C1F05-6E3C-444A-BD25-69E558B4285D}" type="datetimeFigureOut">
              <a:rPr lang="en-US" smtClean="0"/>
              <a:t>9/8/2021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06E70-F6DB-4018-89A5-727796039F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9191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C1F05-6E3C-444A-BD25-69E558B4285D}" type="datetimeFigureOut">
              <a:rPr lang="en-US" smtClean="0"/>
              <a:t>9/8/2021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06E70-F6DB-4018-89A5-727796039F23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956661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C1F05-6E3C-444A-BD25-69E558B4285D}" type="datetimeFigureOut">
              <a:rPr lang="en-US" smtClean="0"/>
              <a:t>9/8/2021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06E70-F6DB-4018-89A5-727796039F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1397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C1F05-6E3C-444A-BD25-69E558B4285D}" type="datetimeFigureOut">
              <a:rPr lang="en-US" smtClean="0"/>
              <a:t>9/8/2021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06E70-F6DB-4018-89A5-727796039F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282783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C1F05-6E3C-444A-BD25-69E558B4285D}" type="datetimeFigureOut">
              <a:rPr lang="en-US" smtClean="0"/>
              <a:t>9/8/2021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06E70-F6DB-4018-89A5-727796039F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2611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C1F05-6E3C-444A-BD25-69E558B4285D}" type="datetimeFigureOut">
              <a:rPr lang="en-US" smtClean="0"/>
              <a:t>9/8/2021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06E70-F6DB-4018-89A5-727796039F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9845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C1F05-6E3C-444A-BD25-69E558B4285D}" type="datetimeFigureOut">
              <a:rPr lang="en-US" smtClean="0"/>
              <a:t>9/8/2021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06E70-F6DB-4018-89A5-727796039F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3980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C1F05-6E3C-444A-BD25-69E558B4285D}" type="datetimeFigureOut">
              <a:rPr lang="en-US" smtClean="0"/>
              <a:t>9/8/2021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06E70-F6DB-4018-89A5-727796039F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2360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C1F05-6E3C-444A-BD25-69E558B4285D}" type="datetimeFigureOut">
              <a:rPr lang="en-US" smtClean="0"/>
              <a:t>9/8/2021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06E70-F6DB-4018-89A5-727796039F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23634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C1F05-6E3C-444A-BD25-69E558B4285D}" type="datetimeFigureOut">
              <a:rPr lang="en-US" smtClean="0"/>
              <a:t>9/8/2021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06E70-F6DB-4018-89A5-727796039F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7861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C1F05-6E3C-444A-BD25-69E558B4285D}" type="datetimeFigureOut">
              <a:rPr lang="en-US" smtClean="0"/>
              <a:t>9/8/2021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06E70-F6DB-4018-89A5-727796039F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51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C1F05-6E3C-444A-BD25-69E558B4285D}" type="datetimeFigureOut">
              <a:rPr lang="en-US" smtClean="0"/>
              <a:t>9/8/2021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06E70-F6DB-4018-89A5-727796039F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3267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06E70-F6DB-4018-89A5-727796039F23}" type="slidenum">
              <a:rPr lang="en-US" smtClean="0"/>
              <a:t>‹#›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C1F05-6E3C-444A-BD25-69E558B4285D}" type="datetimeFigureOut">
              <a:rPr lang="en-US" smtClean="0"/>
              <a:t>9/8/2021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2170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9C1F05-6E3C-444A-BD25-69E558B4285D}" type="datetimeFigureOut">
              <a:rPr lang="en-US" smtClean="0"/>
              <a:t>9/8/2021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A9806E70-F6DB-4018-89A5-727796039F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5665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4" r:id="rId1"/>
    <p:sldLayoutId id="2147483875" r:id="rId2"/>
    <p:sldLayoutId id="2147483876" r:id="rId3"/>
    <p:sldLayoutId id="2147483877" r:id="rId4"/>
    <p:sldLayoutId id="2147483878" r:id="rId5"/>
    <p:sldLayoutId id="2147483879" r:id="rId6"/>
    <p:sldLayoutId id="2147483880" r:id="rId7"/>
    <p:sldLayoutId id="2147483881" r:id="rId8"/>
    <p:sldLayoutId id="2147483882" r:id="rId9"/>
    <p:sldLayoutId id="2147483883" r:id="rId10"/>
    <p:sldLayoutId id="2147483884" r:id="rId11"/>
    <p:sldLayoutId id="2147483885" r:id="rId12"/>
    <p:sldLayoutId id="2147483886" r:id="rId13"/>
    <p:sldLayoutId id="2147483887" r:id="rId14"/>
    <p:sldLayoutId id="2147483888" r:id="rId15"/>
    <p:sldLayoutId id="214748388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0ABA09-E16F-4AC4-AE6D-32EACA3928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07067" y="447675"/>
            <a:ext cx="7766936" cy="3603161"/>
          </a:xfrm>
        </p:spPr>
        <p:txBody>
          <a:bodyPr/>
          <a:lstStyle/>
          <a:p>
            <a:r>
              <a:rPr lang="en-US" dirty="0"/>
              <a:t>Derelict Vessels</a:t>
            </a:r>
            <a:br>
              <a:rPr lang="en-US" dirty="0"/>
            </a:br>
            <a:r>
              <a:rPr lang="en-US" dirty="0"/>
              <a:t>Waterways</a:t>
            </a:r>
            <a:br>
              <a:rPr lang="en-US" dirty="0"/>
            </a:br>
            <a:r>
              <a:rPr lang="en-US" dirty="0"/>
              <a:t>September 15, 2021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6A4A963-F5B9-4A99-A308-D9863A455C7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Melissa M. Long, PE</a:t>
            </a:r>
          </a:p>
          <a:p>
            <a:r>
              <a:rPr lang="en-US" dirty="0"/>
              <a:t>Chief, Environmental Quality Division</a:t>
            </a:r>
          </a:p>
        </p:txBody>
      </p:sp>
    </p:spTree>
    <p:extLst>
      <p:ext uri="{BB962C8B-B14F-4D97-AF65-F5344CB8AC3E}">
        <p14:creationId xmlns:p14="http://schemas.microsoft.com/office/powerpoint/2010/main" val="32266018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DD5703-34E3-49ED-A7E7-5657EA8831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FWC Contract 20367 – Vessel 1 </a:t>
            </a:r>
            <a:br>
              <a:rPr lang="en-US" dirty="0"/>
            </a:br>
            <a:r>
              <a:rPr lang="en-US" dirty="0">
                <a:solidFill>
                  <a:srgbClr val="FF0000"/>
                </a:solidFill>
              </a:rPr>
              <a:t>(2021-546)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EAE727-BA03-4D65-86D8-71B67B4AA5E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77334" y="1930400"/>
            <a:ext cx="5181600" cy="3880772"/>
          </a:xfrm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en-US" sz="1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Case #: FWNC19OFF006785 </a:t>
            </a:r>
          </a:p>
          <a:p>
            <a:pPr marL="742950" lvl="1" indent="-285750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1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Description: 34’ Home Built Sailboat, </a:t>
            </a:r>
          </a:p>
          <a:p>
            <a:pPr marL="742950" lvl="1" indent="-285750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1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Reg: FL3700KP </a:t>
            </a:r>
          </a:p>
          <a:p>
            <a:pPr marL="742950" lvl="1" indent="-285750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1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HIN: TXZ185330579 </a:t>
            </a:r>
          </a:p>
          <a:p>
            <a:pPr marL="742950" lvl="1" indent="-285750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1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Location: 30 23.4258(N) / 081 38.54958(W), Trout River Jacksonville, Fl </a:t>
            </a:r>
          </a:p>
          <a:p>
            <a:pPr marL="742950" lvl="1" indent="-285750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1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Disposal: Dispose of in authorized landfill facility</a:t>
            </a:r>
          </a:p>
          <a:p>
            <a:pPr lvl="1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Cost Estimate:  $8,000</a:t>
            </a:r>
            <a:endParaRPr lang="en-US" sz="14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853ACC0-7673-4E75-80A0-32E3F7A6754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994724" y="2189004"/>
            <a:ext cx="5181600" cy="2738597"/>
          </a:xfrm>
        </p:spPr>
      </p:pic>
      <p:pic>
        <p:nvPicPr>
          <p:cNvPr id="10" name="Picture 9" descr="A picture containing tree, outdoor, boat, docked&#10;&#10;Description automatically generated">
            <a:extLst>
              <a:ext uri="{FF2B5EF4-FFF2-40B4-BE49-F238E27FC236}">
                <a16:creationId xmlns:a16="http://schemas.microsoft.com/office/drawing/2014/main" id="{1F906AD9-D9AB-463D-B03D-4521225A0C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68"/>
          <a:stretch/>
        </p:blipFill>
        <p:spPr>
          <a:xfrm>
            <a:off x="1015676" y="3905250"/>
            <a:ext cx="4453812" cy="2900506"/>
          </a:xfrm>
          <a:prstGeom prst="rect">
            <a:avLst/>
          </a:prstGeom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4C990FFD-29CB-425D-807A-BB5E5C12C1E1}"/>
              </a:ext>
            </a:extLst>
          </p:cNvPr>
          <p:cNvCxnSpPr/>
          <p:nvPr/>
        </p:nvCxnSpPr>
        <p:spPr>
          <a:xfrm flipH="1">
            <a:off x="9622172" y="3993160"/>
            <a:ext cx="520118" cy="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700632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075B6208-7B28-4548-8EAF-CAB876A218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984" y="3730108"/>
            <a:ext cx="4710633" cy="239498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CDD5703-34E3-49ED-A7E7-5657EA8831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FWC Contract 20367 – Vessel 2 </a:t>
            </a:r>
            <a:br>
              <a:rPr lang="en-US" dirty="0"/>
            </a:br>
            <a:r>
              <a:rPr lang="en-US" dirty="0">
                <a:solidFill>
                  <a:srgbClr val="FF0000"/>
                </a:solidFill>
              </a:rPr>
              <a:t>(2021-546)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EAE727-BA03-4D65-86D8-71B67B4AA5E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77334" y="1825625"/>
            <a:ext cx="5332941" cy="3880772"/>
          </a:xfrm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en-US" sz="1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Case#: FWNC19OFF006927 </a:t>
            </a:r>
          </a:p>
          <a:p>
            <a:pPr marL="742950" lvl="1" indent="-285750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1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Description: 21’ </a:t>
            </a:r>
            <a:r>
              <a:rPr lang="en-US" sz="1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Arrowgls</a:t>
            </a:r>
            <a:r>
              <a:rPr lang="en-US" sz="1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Speedboat, </a:t>
            </a:r>
          </a:p>
          <a:p>
            <a:pPr marL="742950" lvl="1" indent="-285750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1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Reg: FL0206AS HIN: 399802 </a:t>
            </a:r>
          </a:p>
          <a:p>
            <a:pPr marL="742950" lvl="1" indent="-285750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1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Location: 30 24.73608(N) / 081 40.53282(W), Trout River</a:t>
            </a:r>
            <a:endParaRPr lang="en-US" sz="140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742950" lvl="1" indent="-285750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1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Disposal: Dispose of in authorized landfill facility</a:t>
            </a:r>
          </a:p>
          <a:p>
            <a:pPr lvl="1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</a:rPr>
              <a:t>Cost Estimate:  $9,000  </a:t>
            </a:r>
            <a:endParaRPr lang="en-US" sz="1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1A9987E-0246-4617-A7FF-73D2D18262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462405"/>
            <a:ext cx="5181600" cy="3600450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31F953B9-E39F-4D4E-ABE9-587DD3B5B132}"/>
              </a:ext>
            </a:extLst>
          </p:cNvPr>
          <p:cNvCxnSpPr/>
          <p:nvPr/>
        </p:nvCxnSpPr>
        <p:spPr>
          <a:xfrm flipH="1">
            <a:off x="8582375" y="3095625"/>
            <a:ext cx="1090568" cy="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3E02CF41-AA03-421E-9959-214A5E6DD0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76625" y="4433571"/>
            <a:ext cx="3681696" cy="2345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9796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DD5703-34E3-49ED-A7E7-5657EA8831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FWC Contract 20317 – Vessel 3 </a:t>
            </a:r>
            <a:br>
              <a:rPr lang="en-US" dirty="0"/>
            </a:br>
            <a:r>
              <a:rPr lang="en-US" dirty="0">
                <a:solidFill>
                  <a:srgbClr val="FF0000"/>
                </a:solidFill>
              </a:rPr>
              <a:t>(2021-546)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EAE727-BA03-4D65-86D8-71B67B4AA5E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5186341" cy="3880772"/>
          </a:xfrm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en-US" sz="1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Case #: FWNC20OFF005354 </a:t>
            </a:r>
          </a:p>
          <a:p>
            <a:pPr marL="742950" lvl="1" indent="-285750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1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Description: 27’ Hunter Marine Sailboat, </a:t>
            </a:r>
          </a:p>
          <a:p>
            <a:pPr marL="742950" lvl="1" indent="-285750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1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Reg: FL5051DJ HIN: HUN54778M80I-27 </a:t>
            </a:r>
          </a:p>
          <a:p>
            <a:pPr marL="742950" lvl="1" indent="-285750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1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Location: 30 17.50308 (N) / 081 25.2552 (W), North of Beach Blvd Bridge, past beach boat ramp north 100 yards. </a:t>
            </a:r>
          </a:p>
          <a:p>
            <a:pPr marL="742950" lvl="1" indent="-285750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1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Disposal: Dispose of in authorized landfill facility</a:t>
            </a:r>
          </a:p>
          <a:p>
            <a:pPr lvl="1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Cost Estimate:  $10,000</a:t>
            </a:r>
            <a:endParaRPr lang="en-US" sz="14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071C365E-CCC9-46AC-95D1-90BE72BE615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203949" y="2136043"/>
            <a:ext cx="5186341" cy="2665037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2957A0E-9381-4AFC-975B-3000CBF705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" t="2280" r="4219" b="8196"/>
          <a:stretch/>
        </p:blipFill>
        <p:spPr>
          <a:xfrm>
            <a:off x="1828800" y="4152900"/>
            <a:ext cx="3857625" cy="2705100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8CF178DF-6A1E-40DF-A770-F00650A60079}"/>
              </a:ext>
            </a:extLst>
          </p:cNvPr>
          <p:cNvCxnSpPr/>
          <p:nvPr/>
        </p:nvCxnSpPr>
        <p:spPr>
          <a:xfrm flipH="1">
            <a:off x="9274002" y="3344757"/>
            <a:ext cx="718457" cy="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164493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DD5703-34E3-49ED-A7E7-5657EA8831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FWC Contract 20399 – Vessel 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EAE727-BA03-4D65-86D8-71B67B4AA5E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5800" y="1617664"/>
            <a:ext cx="4945653" cy="3880772"/>
          </a:xfrm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en-US" sz="1800" b="1" dirty="0">
                <a:solidFill>
                  <a:srgbClr val="000000"/>
                </a:solidFill>
                <a:latin typeface="Arial" panose="020B0604020202020204" pitchFamily="34" charset="0"/>
              </a:rPr>
              <a:t>Case #: FWNC20OFF003356 </a:t>
            </a:r>
          </a:p>
          <a:p>
            <a:pPr marL="742950" lvl="1" indent="-285750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</a:rPr>
              <a:t>Description: White, 21’ Unknown make, Reg: Unknown</a:t>
            </a:r>
          </a:p>
          <a:p>
            <a:pPr marL="742950" lvl="1" indent="-285750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</a:rPr>
              <a:t>HIN: Unknown</a:t>
            </a:r>
          </a:p>
          <a:p>
            <a:pPr marL="742950" lvl="1" indent="-285750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</a:rPr>
              <a:t>Location: 30 7.85502 (N) /081 34.24002 (W), In the state waters of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</a:rPr>
              <a:t>Julington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</a:rPr>
              <a:t> Creek, northeast of Clarks </a:t>
            </a:r>
          </a:p>
          <a:p>
            <a:pPr marL="742950" lvl="1" indent="-285750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</a:rPr>
              <a:t>Disposal: Dispose of in authorized landfill facility</a:t>
            </a:r>
          </a:p>
          <a:p>
            <a:pPr marL="742950" lvl="1" indent="-285750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</a:rPr>
              <a:t>Cost Estimate:  $12,500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58DAA7D-7871-4DE5-9200-A9538E48482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817324" y="2041551"/>
            <a:ext cx="6098452" cy="3225071"/>
          </a:xfr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8CF178DF-6A1E-40DF-A770-F00650A60079}"/>
              </a:ext>
            </a:extLst>
          </p:cNvPr>
          <p:cNvCxnSpPr/>
          <p:nvPr/>
        </p:nvCxnSpPr>
        <p:spPr>
          <a:xfrm flipH="1">
            <a:off x="9499578" y="3757428"/>
            <a:ext cx="718457" cy="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74677DEB-7954-45BB-86FD-7E290AA4456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885" b="9739"/>
          <a:stretch/>
        </p:blipFill>
        <p:spPr>
          <a:xfrm>
            <a:off x="685800" y="3552826"/>
            <a:ext cx="4945653" cy="2790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0816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DD5703-34E3-49ED-A7E7-5657EA8831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FWC Contract 20399 – Vessel 5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EAE727-BA03-4D65-86D8-71B67B4AA5E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14940" y="1488614"/>
            <a:ext cx="5381060" cy="3880772"/>
          </a:xfrm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en-US" sz="1800" b="1" dirty="0">
                <a:solidFill>
                  <a:srgbClr val="000000"/>
                </a:solidFill>
                <a:latin typeface="Arial" panose="020B0604020202020204" pitchFamily="34" charset="0"/>
              </a:rPr>
              <a:t>Case #: FWNC20OFF008377 </a:t>
            </a:r>
          </a:p>
          <a:p>
            <a:pPr marL="742950" lvl="1" indent="-285750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</a:rPr>
              <a:t>Description: Green, 21’ Unknown make, Reg: Unknown</a:t>
            </a:r>
          </a:p>
          <a:p>
            <a:pPr marL="742950" lvl="1" indent="-285750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</a:rPr>
              <a:t>HIN: Unknown</a:t>
            </a:r>
          </a:p>
          <a:p>
            <a:pPr marL="742950" lvl="1" indent="-285750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</a:rPr>
              <a:t>Location: 30 9.34602(N) /081 40.58298 (W), Mandarin Point in St. Johns River south of Buckman Bridge.  </a:t>
            </a:r>
          </a:p>
          <a:p>
            <a:pPr marL="742950" lvl="1" indent="-285750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</a:rPr>
              <a:t>Disposal: Dispose of in authorized landfill facility</a:t>
            </a:r>
          </a:p>
          <a:p>
            <a:pPr marL="742950" lvl="1" indent="-285750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</a:rPr>
              <a:t>Cost Estimate:  $15,000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2C8A314-2A94-477A-B4D3-9A60700B147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251575" y="2475578"/>
            <a:ext cx="5381060" cy="2452023"/>
          </a:xfr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8CF178DF-6A1E-40DF-A770-F00650A60079}"/>
              </a:ext>
            </a:extLst>
          </p:cNvPr>
          <p:cNvCxnSpPr/>
          <p:nvPr/>
        </p:nvCxnSpPr>
        <p:spPr>
          <a:xfrm flipH="1">
            <a:off x="9274002" y="3611457"/>
            <a:ext cx="718457" cy="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B06C070A-2A76-41F5-894B-AF120EFAC0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0791" y="3208004"/>
            <a:ext cx="4497533" cy="3366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7395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DD5703-34E3-49ED-A7E7-5657EA8831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FWC Contract 21034 – Vessel 6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EAE727-BA03-4D65-86D8-71B67B4AA5E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77334" y="1488574"/>
            <a:ext cx="5094816" cy="3880772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 lang="en-US" dirty="0">
              <a:effectLst/>
            </a:endParaRPr>
          </a:p>
          <a:p>
            <a:pPr marL="0" marR="0" lvl="1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000000"/>
                </a:solidFill>
                <a:latin typeface="Arial" panose="020B0604020202020204" pitchFamily="34" charset="0"/>
              </a:rPr>
              <a:t>Case #: JSO 2019-632784 </a:t>
            </a: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</a:rPr>
              <a:t>Description: 38’ White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</a:rPr>
              <a:t>Bayliner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</a:rPr>
              <a:t> Cabin Cruiser, Reg: FL3690NV</a:t>
            </a: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</a:rPr>
              <a:t>HIN: BLBA41ELF889</a:t>
            </a: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</a:rPr>
              <a:t>Location: 30 26.043 (N) / 081 37.263 (W), Broward River Behind 1223 Cedar Bay Rd Jacksonville, Fl. </a:t>
            </a: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</a:rPr>
              <a:t>Disposal: Dispose of in authorized landfill facility</a:t>
            </a: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</a:rPr>
              <a:t>Cost Estimate:  $20,000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2B018820-C526-4E92-8E99-A8AC5604349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229350" y="1930400"/>
            <a:ext cx="4936308" cy="2601054"/>
          </a:xfr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8CF178DF-6A1E-40DF-A770-F00650A60079}"/>
              </a:ext>
            </a:extLst>
          </p:cNvPr>
          <p:cNvCxnSpPr/>
          <p:nvPr/>
        </p:nvCxnSpPr>
        <p:spPr>
          <a:xfrm flipH="1">
            <a:off x="9090003" y="3163783"/>
            <a:ext cx="718457" cy="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F0660840-E041-48AE-81E1-EA8DAB8AB59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076" b="19906"/>
          <a:stretch/>
        </p:blipFill>
        <p:spPr>
          <a:xfrm>
            <a:off x="685802" y="3657601"/>
            <a:ext cx="5295900" cy="3019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9618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714CD60-DB36-4F2E-9340-3C01A57298C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730" r="2232"/>
          <a:stretch/>
        </p:blipFill>
        <p:spPr>
          <a:xfrm>
            <a:off x="6096000" y="2544753"/>
            <a:ext cx="5486400" cy="294930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CDD5703-34E3-49ED-A7E7-5657EA8831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FWC Contract 21086 – Vessel 7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EAE727-BA03-4D65-86D8-71B67B4AA5E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77334" y="1398589"/>
            <a:ext cx="5190066" cy="3880772"/>
          </a:xfrm>
        </p:spPr>
        <p:txBody>
          <a:bodyPr/>
          <a:lstStyle/>
          <a:p>
            <a:pPr marL="0" lvl="1" indent="0">
              <a:spcBef>
                <a:spcPts val="0"/>
              </a:spcBef>
              <a:buNone/>
            </a:pPr>
            <a:r>
              <a:rPr lang="en-US" sz="1800" b="1" dirty="0">
                <a:solidFill>
                  <a:srgbClr val="000000"/>
                </a:solidFill>
                <a:latin typeface="Arial" panose="020B0604020202020204" pitchFamily="34" charset="0"/>
              </a:rPr>
              <a:t>Case #: FWNC21OFF001865 </a:t>
            </a:r>
          </a:p>
          <a:p>
            <a:pPr marL="742950" lvl="1" indent="-285750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</a:rPr>
              <a:t>Description: Grey, 40’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</a:rPr>
              <a:t>Shellcraft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</a:rPr>
              <a:t> Commercial Trawler, Reg: FL1996PA </a:t>
            </a:r>
          </a:p>
          <a:p>
            <a:pPr marL="742950" lvl="1" indent="-285750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</a:rPr>
              <a:t>HIN: SCZF0190D756</a:t>
            </a:r>
          </a:p>
          <a:p>
            <a:pPr marL="742950" lvl="1" indent="-285750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</a:rPr>
              <a:t>Location: 30 25.02468(N) / 081 41.85642 (W), 9998 Old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</a:rPr>
              <a:t>Lem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</a:rPr>
              <a:t> Turner and the Trout River </a:t>
            </a:r>
          </a:p>
          <a:p>
            <a:pPr marL="742950" lvl="1" indent="-285750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</a:rPr>
              <a:t>Disposal: Dispose of in authorized landfill facility</a:t>
            </a:r>
          </a:p>
          <a:p>
            <a:pPr marL="742950" lvl="1" indent="-285750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</a:rPr>
              <a:t>Cost Estimate: $15,000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8CF178DF-6A1E-40DF-A770-F00650A60079}"/>
              </a:ext>
            </a:extLst>
          </p:cNvPr>
          <p:cNvCxnSpPr/>
          <p:nvPr/>
        </p:nvCxnSpPr>
        <p:spPr>
          <a:xfrm flipH="1">
            <a:off x="8670903" y="3878157"/>
            <a:ext cx="718457" cy="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26E86483-914B-4215-B902-C8952DC3675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52" t="4429" r="10843"/>
          <a:stretch/>
        </p:blipFill>
        <p:spPr>
          <a:xfrm>
            <a:off x="1171575" y="3257551"/>
            <a:ext cx="4295775" cy="3563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420139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Blue Green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7295234437CB6459524D2607AE67AC3" ma:contentTypeVersion="7" ma:contentTypeDescription="Create a new document." ma:contentTypeScope="" ma:versionID="25edb8a767cbfdfb59feded735281465">
  <xsd:schema xmlns:xsd="http://www.w3.org/2001/XMLSchema" xmlns:xs="http://www.w3.org/2001/XMLSchema" xmlns:p="http://schemas.microsoft.com/office/2006/metadata/properties" xmlns:ns3="be1461ef-c3f3-483f-b6a8-9f5c78ddee1f" xmlns:ns4="21f20ab4-79b6-4ca6-8a3e-23d5f8abdb7f" targetNamespace="http://schemas.microsoft.com/office/2006/metadata/properties" ma:root="true" ma:fieldsID="ed3aa811d73454531565af9c60f2a46b" ns3:_="" ns4:_="">
    <xsd:import namespace="be1461ef-c3f3-483f-b6a8-9f5c78ddee1f"/>
    <xsd:import namespace="21f20ab4-79b6-4ca6-8a3e-23d5f8abdb7f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DateTaken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e1461ef-c3f3-483f-b6a8-9f5c78ddee1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4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1f20ab4-79b6-4ca6-8a3e-23d5f8abdb7f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5D03B46-D7C0-4743-8245-A2FBA835C7B1}">
  <ds:schemaRefs>
    <ds:schemaRef ds:uri="be1461ef-c3f3-483f-b6a8-9f5c78ddee1f"/>
    <ds:schemaRef ds:uri="http://schemas.microsoft.com/office/2006/documentManagement/types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21f20ab4-79b6-4ca6-8a3e-23d5f8abdb7f"/>
    <ds:schemaRef ds:uri="http://purl.org/dc/elements/1.1/"/>
    <ds:schemaRef ds:uri="http://schemas.microsoft.com/office/2006/metadata/properties"/>
    <ds:schemaRef ds:uri="http://www.w3.org/XML/1998/namespace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B834AB28-D94B-40E1-8524-AFF37D75913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1FB35E1-161A-49AF-B0DC-28ADAA6E9CA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e1461ef-c3f3-483f-b6a8-9f5c78ddee1f"/>
    <ds:schemaRef ds:uri="21f20ab4-79b6-4ca6-8a3e-23d5f8abdb7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89</TotalTime>
  <Words>443</Words>
  <Application>Microsoft Office PowerPoint</Application>
  <PresentationFormat>Widescreen</PresentationFormat>
  <Paragraphs>54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4" baseType="lpstr">
      <vt:lpstr>Arial</vt:lpstr>
      <vt:lpstr>Calibri</vt:lpstr>
      <vt:lpstr>Courier New</vt:lpstr>
      <vt:lpstr>Trebuchet MS</vt:lpstr>
      <vt:lpstr>Wingdings 3</vt:lpstr>
      <vt:lpstr>Facet</vt:lpstr>
      <vt:lpstr>Derelict Vessels Waterways September 15, 2021</vt:lpstr>
      <vt:lpstr>FWC Contract 20367 – Vessel 1  (2021-546)</vt:lpstr>
      <vt:lpstr>FWC Contract 20367 – Vessel 2  (2021-546)</vt:lpstr>
      <vt:lpstr>FWC Contract 20317 – Vessel 3  (2021-546)</vt:lpstr>
      <vt:lpstr>FWC Contract 20399 – Vessel 4</vt:lpstr>
      <vt:lpstr>FWC Contract 20399 – Vessel 5</vt:lpstr>
      <vt:lpstr>FWC Contract 21034 – Vessel 6</vt:lpstr>
      <vt:lpstr>FWC Contract 21086 – Vessel 7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Derelict Vessels 2021</dc:title>
  <dc:creator>Long, Melissa</dc:creator>
  <cp:lastModifiedBy>Long, Melissa</cp:lastModifiedBy>
  <cp:revision>2</cp:revision>
  <dcterms:created xsi:type="dcterms:W3CDTF">2021-09-08T19:55:49Z</dcterms:created>
  <dcterms:modified xsi:type="dcterms:W3CDTF">2021-09-08T22:25:15Z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0x01010007295234437CB6459524D2607AE67AC3</vt:lpwstr>
  </property>
</Properties>
</file>